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Georgia" pitchFamily="18" charset="0"/>
      <p:regular r:id="rId25"/>
      <p:bold r:id="rId26"/>
      <p:italic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  <p:embeddedFont>
      <p:font typeface="Roboto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79600" y="4690250"/>
            <a:ext cx="5436850" cy="4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e8b919201_9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8e8b919201_9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e8b919201_9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8e8b919201_9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e8b919201_8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e8b919201_8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8e8b919201_8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e8b919201_1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e8b919201_1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8e8b919201_1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e8b919201_1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e8b919201_1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8e8b919201_1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e8b919201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e8b919201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8e8b919201_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e8b919201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e8b919201_8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8e8b919201_8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cb230f92e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cb230f92e_1_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8cb230f92e_1_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e8b919201_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e8b919201_8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8e8b919201_8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609120" y="160488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2"/>
          </p:nvPr>
        </p:nvSpPr>
        <p:spPr>
          <a:xfrm>
            <a:off x="6229920" y="160488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3"/>
          </p:nvPr>
        </p:nvSpPr>
        <p:spPr>
          <a:xfrm>
            <a:off x="6229920" y="368064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4"/>
          </p:nvPr>
        </p:nvSpPr>
        <p:spPr>
          <a:xfrm>
            <a:off x="609120" y="368064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09120" y="1604880"/>
            <a:ext cx="10968480" cy="397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609120" y="1604880"/>
            <a:ext cx="10968480" cy="397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2960" y="1604880"/>
            <a:ext cx="6640320" cy="397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72960" y="1604880"/>
            <a:ext cx="6640320" cy="397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09120" y="1604880"/>
            <a:ext cx="10968480" cy="397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09120" y="1604880"/>
            <a:ext cx="5352480" cy="397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6229920" y="1604880"/>
            <a:ext cx="5352480" cy="397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ubTitle" idx="1"/>
          </p:nvPr>
        </p:nvSpPr>
        <p:spPr>
          <a:xfrm>
            <a:off x="609120" y="272520"/>
            <a:ext cx="10968480" cy="529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609120" y="160488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609120" y="368064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6229920" y="1604880"/>
            <a:ext cx="5352480" cy="397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609120" y="1604880"/>
            <a:ext cx="5352480" cy="397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6229920" y="160488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6229920" y="368064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609120" y="160488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229920" y="1604880"/>
            <a:ext cx="5352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609120" y="3680640"/>
            <a:ext cx="10968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609120" y="1604880"/>
            <a:ext cx="10968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2"/>
          </p:nvPr>
        </p:nvSpPr>
        <p:spPr>
          <a:xfrm>
            <a:off x="609120" y="3680640"/>
            <a:ext cx="10968480" cy="1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-34920"/>
            <a:ext cx="12192000" cy="693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0" y="152280"/>
            <a:ext cx="1930560" cy="118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9040" y="138240"/>
            <a:ext cx="1157760" cy="97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02400" y="103320"/>
            <a:ext cx="2157120" cy="98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65760" y="106200"/>
            <a:ext cx="2154720" cy="98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899360" y="117360"/>
            <a:ext cx="2154720" cy="98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032960" y="112680"/>
            <a:ext cx="2154720" cy="98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25760" y="101520"/>
            <a:ext cx="2154720" cy="98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0039200" y="1600200"/>
            <a:ext cx="2133600" cy="51260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 txBox="1">
            <a:spLocks noGrp="1"/>
          </p:cNvSpPr>
          <p:nvPr>
            <p:ph type="title"/>
          </p:nvPr>
        </p:nvSpPr>
        <p:spPr>
          <a:xfrm>
            <a:off x="609120" y="272520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body" idx="1"/>
          </p:nvPr>
        </p:nvSpPr>
        <p:spPr>
          <a:xfrm>
            <a:off x="609120" y="1604880"/>
            <a:ext cx="10968480" cy="397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jreddie.com/darknet/yol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3440677" y="1619718"/>
            <a:ext cx="49950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Project Presentation</a:t>
            </a:r>
            <a:endParaRPr sz="4200" b="0" i="0" u="none" strike="noStrike" cap="non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1866900" y="2795456"/>
            <a:ext cx="8458200" cy="2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Title	:  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000" dirty="0"/>
              <a:t>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tection in twilight or night-time conditions 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Guide	:  Prof. </a:t>
            </a:r>
            <a:r>
              <a:rPr lang="en-US" sz="20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Rajini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M.            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Team 	:  Chaitanya Lal (PES1201801324)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(Name,SRN) 	   Shravan Bajaj (PES1201800421) 		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  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Jaya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Raj (PES1201800317)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1279960" y="1152235"/>
            <a:ext cx="9632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                                                   </a:t>
            </a: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OUTPUT</a:t>
            </a:r>
            <a:endParaRPr sz="3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l="1698" t="2792" r="2350" b="46620"/>
          <a:stretch/>
        </p:blipFill>
        <p:spPr>
          <a:xfrm>
            <a:off x="2057400" y="2079350"/>
            <a:ext cx="7683400" cy="2334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26135" t="53920" r="51794" b="36624"/>
          <a:stretch/>
        </p:blipFill>
        <p:spPr>
          <a:xfrm>
            <a:off x="4496675" y="4717400"/>
            <a:ext cx="3198650" cy="789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695960" y="3246120"/>
            <a:ext cx="8308620" cy="982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   DEEP LEARNING APPROACH</a:t>
            </a:r>
            <a:endParaRPr sz="4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782320" y="3261360"/>
            <a:ext cx="8930640" cy="985520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447560" y="901355"/>
            <a:ext cx="10968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C00000"/>
                </a:solidFill>
              </a:rPr>
              <a:t>                              </a:t>
            </a:r>
            <a:r>
              <a:rPr lang="en-US" sz="3600">
                <a:solidFill>
                  <a:srgbClr val="FF0000"/>
                </a:solidFill>
              </a:rPr>
              <a:t> </a:t>
            </a: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DATA SET </a:t>
            </a:r>
            <a:endParaRPr sz="3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>
            <a:off x="625975" y="1659325"/>
            <a:ext cx="6716700" cy="2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2545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mes New Roman"/>
              <a:buAutoNum type="arabicParenR"/>
            </a:pPr>
            <a:r>
              <a:rPr lang="en-US" sz="31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FLIR ADAS dataset </a:t>
            </a:r>
            <a:endParaRPr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2" indent="-42545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US" sz="2200">
                <a:solidFill>
                  <a:schemeClr val="dk1"/>
                </a:solidFill>
              </a:rPr>
              <a:t>-bit thermal 3 channels grey scaled jpeg format images.</a:t>
            </a:r>
            <a:endParaRPr sz="2200">
              <a:solidFill>
                <a:schemeClr val="dk1"/>
              </a:solidFill>
            </a:endParaRPr>
          </a:p>
          <a:p>
            <a:pPr marL="914400" lvl="2" indent="-42545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 b="1">
                <a:solidFill>
                  <a:schemeClr val="dk1"/>
                </a:solidFill>
              </a:rPr>
              <a:t>8862 images </a:t>
            </a:r>
            <a:r>
              <a:rPr lang="en-US" sz="2200">
                <a:solidFill>
                  <a:schemeClr val="dk1"/>
                </a:solidFill>
              </a:rPr>
              <a:t>for training.</a:t>
            </a:r>
            <a:endParaRPr sz="2200">
              <a:solidFill>
                <a:schemeClr val="dk1"/>
              </a:solidFill>
            </a:endParaRPr>
          </a:p>
          <a:p>
            <a:pPr marL="914400" lvl="2" indent="-425450" algn="l" rtl="0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</a:rPr>
              <a:t>Classes : </a:t>
            </a:r>
            <a:r>
              <a:rPr lang="en-US" sz="2200" b="1">
                <a:solidFill>
                  <a:schemeClr val="dk1"/>
                </a:solidFill>
              </a:rPr>
              <a:t>Person</a:t>
            </a:r>
            <a:r>
              <a:rPr lang="en-US" sz="2200">
                <a:solidFill>
                  <a:schemeClr val="dk1"/>
                </a:solidFill>
              </a:rPr>
              <a:t>, </a:t>
            </a:r>
            <a:r>
              <a:rPr lang="en-US" sz="2200" b="1">
                <a:solidFill>
                  <a:schemeClr val="dk1"/>
                </a:solidFill>
              </a:rPr>
              <a:t>Bicycle</a:t>
            </a:r>
            <a:r>
              <a:rPr lang="en-US" sz="2200">
                <a:solidFill>
                  <a:schemeClr val="dk1"/>
                </a:solidFill>
              </a:rPr>
              <a:t>, </a:t>
            </a:r>
            <a:r>
              <a:rPr lang="en-US" sz="2200" b="1">
                <a:solidFill>
                  <a:schemeClr val="dk1"/>
                </a:solidFill>
              </a:rPr>
              <a:t>Car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</a:t>
            </a:r>
            <a:r>
              <a:rPr lang="en-US" sz="2200">
                <a:solidFill>
                  <a:srgbClr val="A64D79"/>
                </a:solidFill>
              </a:rPr>
              <a:t> </a:t>
            </a:r>
            <a:r>
              <a:rPr lang="en-US" sz="32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1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9284" y="1659325"/>
            <a:ext cx="2696440" cy="21571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0" name="Google Shape;180;p24"/>
          <p:cNvSpPr/>
          <p:nvPr/>
        </p:nvSpPr>
        <p:spPr>
          <a:xfrm>
            <a:off x="2254000" y="5123400"/>
            <a:ext cx="4082100" cy="914700"/>
          </a:xfrm>
          <a:prstGeom prst="rect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Thermal camera can see through   fog and in low light.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447550" y="5251650"/>
            <a:ext cx="12243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8350" y="3963875"/>
            <a:ext cx="3498300" cy="2611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576600" y="3940025"/>
            <a:ext cx="73257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914400" lvl="2" indent="-3683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urier New"/>
              <a:buChar char="o"/>
            </a:pPr>
            <a:r>
              <a:rPr lang="en-US" sz="2200">
                <a:solidFill>
                  <a:schemeClr val="dk1"/>
                </a:solidFill>
              </a:rPr>
              <a:t>Validation set : RGB and Grey scaled images.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         </a:t>
            </a:r>
            <a:r>
              <a:rPr lang="en-US" sz="2200">
                <a:solidFill>
                  <a:srgbClr val="A64D79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611710" y="1151055"/>
            <a:ext cx="10968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C00000"/>
                </a:solidFill>
              </a:rPr>
              <a:t>                              </a:t>
            </a:r>
            <a:r>
              <a:rPr lang="en-US" sz="3600">
                <a:solidFill>
                  <a:srgbClr val="FF0000"/>
                </a:solidFill>
              </a:rPr>
              <a:t> </a:t>
            </a: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DATA SET </a:t>
            </a:r>
            <a:endParaRPr sz="3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611700" y="2414225"/>
            <a:ext cx="5140500" cy="3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</a:rPr>
              <a:t> 2)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Indian auto-rickshaw dataset</a:t>
            </a: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4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74650" algn="l" rtl="0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2300"/>
              <a:buChar char="❏"/>
            </a:pPr>
            <a:r>
              <a:rPr lang="en-US" sz="2300">
                <a:solidFill>
                  <a:schemeClr val="dk1"/>
                </a:solidFill>
              </a:rPr>
              <a:t>Contains </a:t>
            </a:r>
            <a:r>
              <a:rPr lang="en-US" sz="2300" b="1">
                <a:solidFill>
                  <a:schemeClr val="dk1"/>
                </a:solidFill>
              </a:rPr>
              <a:t>800 images </a:t>
            </a:r>
            <a:r>
              <a:rPr lang="en-US" sz="2300">
                <a:solidFill>
                  <a:schemeClr val="dk1"/>
                </a:solidFill>
              </a:rPr>
              <a:t>of auto-rickshaws </a:t>
            </a:r>
            <a:endParaRPr sz="2300">
              <a:solidFill>
                <a:schemeClr val="dk1"/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❏"/>
            </a:pPr>
            <a:r>
              <a:rPr lang="en-US" sz="2300">
                <a:solidFill>
                  <a:schemeClr val="dk1"/>
                </a:solidFill>
              </a:rPr>
              <a:t>Published by IIIT-H. </a:t>
            </a:r>
            <a:endParaRPr sz="2300">
              <a:solidFill>
                <a:schemeClr val="dk1"/>
              </a:solidFill>
            </a:endParaRPr>
          </a:p>
          <a:p>
            <a:pPr marL="9144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❏"/>
            </a:pPr>
            <a:r>
              <a:rPr lang="en-US" sz="2300" b="1">
                <a:solidFill>
                  <a:schemeClr val="dk1"/>
                </a:solidFill>
              </a:rPr>
              <a:t>Common</a:t>
            </a:r>
            <a:r>
              <a:rPr lang="en-US" sz="2300">
                <a:solidFill>
                  <a:schemeClr val="dk1"/>
                </a:solidFill>
              </a:rPr>
              <a:t> on Indian Roads.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732" y="2599882"/>
            <a:ext cx="4482800" cy="25337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/>
          <p:nvPr/>
        </p:nvSpPr>
        <p:spPr>
          <a:xfrm>
            <a:off x="4643075" y="1797875"/>
            <a:ext cx="2232900" cy="829200"/>
          </a:xfrm>
          <a:prstGeom prst="roundRect">
            <a:avLst>
              <a:gd name="adj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</a:rPr>
              <a:t>YOLOv3</a:t>
            </a:r>
            <a:endParaRPr sz="2900" b="1">
              <a:solidFill>
                <a:srgbClr val="FF0000"/>
              </a:solidFill>
            </a:endParaRPr>
          </a:p>
        </p:txBody>
      </p:sp>
      <p:sp>
        <p:nvSpPr>
          <p:cNvPr id="197" name="Google Shape;197;p26"/>
          <p:cNvSpPr/>
          <p:nvPr/>
        </p:nvSpPr>
        <p:spPr>
          <a:xfrm>
            <a:off x="4807763" y="3644738"/>
            <a:ext cx="1903500" cy="829200"/>
          </a:xfrm>
          <a:prstGeom prst="roundRect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Darknet -53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9322575" y="3624038"/>
            <a:ext cx="2232900" cy="870600"/>
          </a:xfrm>
          <a:prstGeom prst="roundRect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 defined boxes called Anchors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172550" y="3624051"/>
            <a:ext cx="2117400" cy="870600"/>
          </a:xfrm>
          <a:prstGeom prst="roundRect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 Only Look Once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30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rd</a:t>
            </a: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Version)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2400975" y="3644750"/>
            <a:ext cx="2117400" cy="829200"/>
          </a:xfrm>
          <a:prstGeom prst="roundRect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Single Shot Object detection Algorithm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327925" y="4633775"/>
            <a:ext cx="7100400" cy="18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WHY?</a:t>
            </a:r>
            <a:endParaRPr sz="2900" b="1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2200" b="1">
                <a:solidFill>
                  <a:schemeClr val="dk1"/>
                </a:solidFill>
              </a:rPr>
              <a:t>FAST</a:t>
            </a:r>
            <a:r>
              <a:rPr lang="en-US" sz="2200">
                <a:solidFill>
                  <a:schemeClr val="dk1"/>
                </a:solidFill>
              </a:rPr>
              <a:t> - 20fps.</a:t>
            </a:r>
            <a:endParaRPr sz="1600">
              <a:solidFill>
                <a:schemeClr val="dk1"/>
              </a:solidFill>
            </a:endParaRPr>
          </a:p>
          <a:p>
            <a:pPr marL="10287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2200">
                <a:solidFill>
                  <a:schemeClr val="dk1"/>
                </a:solidFill>
              </a:rPr>
              <a:t>Better </a:t>
            </a:r>
            <a:r>
              <a:rPr lang="en-US" sz="2200" b="1">
                <a:solidFill>
                  <a:schemeClr val="dk1"/>
                </a:solidFill>
              </a:rPr>
              <a:t>mAP</a:t>
            </a:r>
            <a:r>
              <a:rPr lang="en-US" sz="2200">
                <a:solidFill>
                  <a:schemeClr val="dk1"/>
                </a:solidFill>
              </a:rPr>
              <a:t> score. </a:t>
            </a:r>
            <a:endParaRPr sz="1600">
              <a:solidFill>
                <a:schemeClr val="dk1"/>
              </a:solidFill>
            </a:endParaRPr>
          </a:p>
          <a:p>
            <a:pPr marL="10287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❑"/>
            </a:pPr>
            <a:r>
              <a:rPr lang="en-US" sz="2200" b="1">
                <a:solidFill>
                  <a:schemeClr val="dk1"/>
                </a:solidFill>
              </a:rPr>
              <a:t>3 stages</a:t>
            </a:r>
            <a:r>
              <a:rPr lang="en-US" sz="2200">
                <a:solidFill>
                  <a:schemeClr val="dk1"/>
                </a:solidFill>
              </a:rPr>
              <a:t> Detection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source :</a:t>
            </a:r>
            <a:r>
              <a:rPr lang="en-US" sz="1300" u="sng">
                <a:solidFill>
                  <a:schemeClr val="hlink"/>
                </a:solidFill>
                <a:hlinkClick r:id="rId3"/>
              </a:rPr>
              <a:t>http://pjreddie.com/darknet/yolo</a:t>
            </a:r>
            <a:endParaRPr sz="1600"/>
          </a:p>
        </p:txBody>
      </p:sp>
      <p:cxnSp>
        <p:nvCxnSpPr>
          <p:cNvPr id="202" name="Google Shape;202;p26"/>
          <p:cNvCxnSpPr>
            <a:stCxn id="199" idx="0"/>
            <a:endCxn id="196" idx="2"/>
          </p:cNvCxnSpPr>
          <p:nvPr/>
        </p:nvCxnSpPr>
        <p:spPr>
          <a:xfrm rot="-5400000">
            <a:off x="2996900" y="861501"/>
            <a:ext cx="996900" cy="45282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3" name="Google Shape;203;p26"/>
          <p:cNvSpPr/>
          <p:nvPr/>
        </p:nvSpPr>
        <p:spPr>
          <a:xfrm>
            <a:off x="7000676" y="3644750"/>
            <a:ext cx="2032500" cy="829200"/>
          </a:xfrm>
          <a:prstGeom prst="roundRect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 Image Size -    608x608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204" name="Google Shape;204;p26"/>
          <p:cNvCxnSpPr>
            <a:stCxn id="200" idx="0"/>
            <a:endCxn id="196" idx="2"/>
          </p:cNvCxnSpPr>
          <p:nvPr/>
        </p:nvCxnSpPr>
        <p:spPr>
          <a:xfrm rot="-5400000">
            <a:off x="4100775" y="1986050"/>
            <a:ext cx="1017600" cy="22998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5" name="Google Shape;205;p26"/>
          <p:cNvCxnSpPr>
            <a:stCxn id="196" idx="2"/>
            <a:endCxn id="203" idx="0"/>
          </p:cNvCxnSpPr>
          <p:nvPr/>
        </p:nvCxnSpPr>
        <p:spPr>
          <a:xfrm rot="-5400000" flipH="1">
            <a:off x="6379475" y="2007125"/>
            <a:ext cx="1017600" cy="22575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26"/>
          <p:cNvCxnSpPr>
            <a:stCxn id="196" idx="2"/>
            <a:endCxn id="197" idx="0"/>
          </p:cNvCxnSpPr>
          <p:nvPr/>
        </p:nvCxnSpPr>
        <p:spPr>
          <a:xfrm rot="-5400000" flipH="1">
            <a:off x="5251025" y="3135575"/>
            <a:ext cx="1017600" cy="6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26"/>
          <p:cNvCxnSpPr>
            <a:stCxn id="196" idx="2"/>
            <a:endCxn id="198" idx="0"/>
          </p:cNvCxnSpPr>
          <p:nvPr/>
        </p:nvCxnSpPr>
        <p:spPr>
          <a:xfrm rot="-5400000" flipH="1">
            <a:off x="7600775" y="785825"/>
            <a:ext cx="996900" cy="4679400"/>
          </a:xfrm>
          <a:prstGeom prst="bentConnector3">
            <a:avLst>
              <a:gd name="adj1" fmla="val 500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" name="Google Shape;208;p26"/>
          <p:cNvSpPr txBox="1"/>
          <p:nvPr/>
        </p:nvSpPr>
        <p:spPr>
          <a:xfrm>
            <a:off x="3831900" y="1146850"/>
            <a:ext cx="45282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YOLOv3-SPP model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8072200" y="5042275"/>
            <a:ext cx="2662200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475" y="4629700"/>
            <a:ext cx="3527100" cy="18759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 rot="-5400000">
            <a:off x="5787575" y="5310550"/>
            <a:ext cx="15000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coco mAP score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7316625" y="6315075"/>
            <a:ext cx="1828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Inference time (ms)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685800" y="2600325"/>
            <a:ext cx="82296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25" y="2141600"/>
            <a:ext cx="5555250" cy="308885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9" name="Google Shape;219;p27"/>
          <p:cNvSpPr txBox="1"/>
          <p:nvPr/>
        </p:nvSpPr>
        <p:spPr>
          <a:xfrm>
            <a:off x="2326639" y="1102560"/>
            <a:ext cx="68087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YOLOv</a:t>
            </a: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-US" sz="3600" b="0" i="0" u="none" strike="noStrike" cap="non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Architecture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125" y="1944150"/>
            <a:ext cx="2651950" cy="3651325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1" name="Google Shape;221;p27"/>
          <p:cNvSpPr txBox="1"/>
          <p:nvPr/>
        </p:nvSpPr>
        <p:spPr>
          <a:xfrm>
            <a:off x="841200" y="5916975"/>
            <a:ext cx="59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Sources: Towards Data Science, Yolo-v3 Paper</a:t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7415225" y="5672150"/>
            <a:ext cx="29433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Darknet-53 Architecture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/>
          </a:blip>
          <a:srcRect l="1719" b="1254"/>
          <a:stretch/>
        </p:blipFill>
        <p:spPr>
          <a:xfrm>
            <a:off x="6696600" y="2478175"/>
            <a:ext cx="4884324" cy="3392599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28"/>
          <p:cNvSpPr txBox="1"/>
          <p:nvPr/>
        </p:nvSpPr>
        <p:spPr>
          <a:xfrm>
            <a:off x="1921309" y="1180905"/>
            <a:ext cx="79341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SPP Layer</a:t>
            </a: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3600" b="0" i="0" u="none" strike="noStrike" cap="non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Architecture</a:t>
            </a:r>
            <a:r>
              <a:rPr lang="en-US" sz="360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438425" y="2470350"/>
            <a:ext cx="5742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</a:rPr>
              <a:t>SPP layer :</a:t>
            </a:r>
            <a:endParaRPr sz="2400" b="1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 sz="2400">
                <a:solidFill>
                  <a:schemeClr val="dk1"/>
                </a:solidFill>
              </a:rPr>
              <a:t>Extracts the minute features to detect obstructed images.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 sz="2400">
                <a:solidFill>
                  <a:schemeClr val="dk1"/>
                </a:solidFill>
              </a:rPr>
              <a:t>Using Max-Pool layers on feature map output.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❏"/>
            </a:pPr>
            <a:r>
              <a:rPr lang="en-US" sz="2400">
                <a:solidFill>
                  <a:schemeClr val="dk1"/>
                </a:solidFill>
              </a:rPr>
              <a:t>Process repeated at different levels.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        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2100300" y="6099375"/>
            <a:ext cx="29430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https://arxiv.org/pdf/1406.4729.pdf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185750" y="6099375"/>
            <a:ext cx="210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SPP net paper-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/>
          <p:nvPr/>
        </p:nvSpPr>
        <p:spPr>
          <a:xfrm>
            <a:off x="162875" y="2644275"/>
            <a:ext cx="3299400" cy="10329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700">
                <a:solidFill>
                  <a:srgbClr val="4A86E8"/>
                </a:solidFill>
              </a:rPr>
              <a:t>[[8, 18], [11, 27], [18, 44], [23, 49], [32, 66], [47, 97], [51, 104], [79, 143], [141, 170]]</a:t>
            </a:r>
            <a:endParaRPr sz="1700">
              <a:solidFill>
                <a:srgbClr val="4A86E8"/>
              </a:solidFill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4127950" y="1360750"/>
            <a:ext cx="3543900" cy="10329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Converted thermal_annotations.json to yolo format.</a:t>
            </a:r>
            <a:endParaRPr sz="1800"/>
          </a:p>
        </p:txBody>
      </p:sp>
      <p:sp>
        <p:nvSpPr>
          <p:cNvPr id="239" name="Google Shape;239;p29"/>
          <p:cNvSpPr/>
          <p:nvPr/>
        </p:nvSpPr>
        <p:spPr>
          <a:xfrm>
            <a:off x="4127950" y="5329825"/>
            <a:ext cx="3543900" cy="10329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Trained weights on 3600 iterations on Google Colab.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[ avg. loss - 2.68] </a:t>
            </a:r>
            <a:endParaRPr sz="1800"/>
          </a:p>
        </p:txBody>
      </p:sp>
      <p:sp>
        <p:nvSpPr>
          <p:cNvPr id="240" name="Google Shape;240;p29"/>
          <p:cNvSpPr/>
          <p:nvPr/>
        </p:nvSpPr>
        <p:spPr>
          <a:xfrm>
            <a:off x="4135700" y="2654763"/>
            <a:ext cx="3543900" cy="10119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Generated own set of anchor boxes using K-means clustering.</a:t>
            </a:r>
            <a:endParaRPr sz="1800"/>
          </a:p>
        </p:txBody>
      </p:sp>
      <p:sp>
        <p:nvSpPr>
          <p:cNvPr id="241" name="Google Shape;241;p29"/>
          <p:cNvSpPr/>
          <p:nvPr/>
        </p:nvSpPr>
        <p:spPr>
          <a:xfrm>
            <a:off x="4127950" y="3927800"/>
            <a:ext cx="3543900" cy="1140900"/>
          </a:xfrm>
          <a:prstGeom prst="rect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configured .cfg file (Contains network architecture) for 3 classes</a:t>
            </a:r>
            <a:endParaRPr sz="1800"/>
          </a:p>
        </p:txBody>
      </p:sp>
      <p:sp>
        <p:nvSpPr>
          <p:cNvPr id="242" name="Google Shape;242;p29"/>
          <p:cNvSpPr/>
          <p:nvPr/>
        </p:nvSpPr>
        <p:spPr>
          <a:xfrm>
            <a:off x="8353150" y="1202200"/>
            <a:ext cx="3543900" cy="1350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A86E8"/>
                </a:solidFill>
              </a:rPr>
              <a:t>Normalised annotations- centre(x,y) </a:t>
            </a:r>
            <a:endParaRPr sz="1700">
              <a:solidFill>
                <a:srgbClr val="4A86E8"/>
              </a:solidFill>
            </a:endParaRPr>
          </a:p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A86E8"/>
                </a:solidFill>
              </a:rPr>
              <a:t>&lt;width&gt; &lt;height&gt;- float values relative to width and height of image</a:t>
            </a:r>
            <a:endParaRPr sz="1700">
              <a:solidFill>
                <a:srgbClr val="4A86E8"/>
              </a:solidFill>
            </a:endParaRPr>
          </a:p>
        </p:txBody>
      </p:sp>
      <p:cxnSp>
        <p:nvCxnSpPr>
          <p:cNvPr id="243" name="Google Shape;243;p29"/>
          <p:cNvCxnSpPr>
            <a:stCxn id="238" idx="3"/>
            <a:endCxn id="242" idx="1"/>
          </p:cNvCxnSpPr>
          <p:nvPr/>
        </p:nvCxnSpPr>
        <p:spPr>
          <a:xfrm>
            <a:off x="7671850" y="1877200"/>
            <a:ext cx="681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846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4" name="Google Shape;244;p29"/>
          <p:cNvCxnSpPr>
            <a:stCxn id="240" idx="1"/>
            <a:endCxn id="237" idx="3"/>
          </p:cNvCxnSpPr>
          <p:nvPr/>
        </p:nvCxnSpPr>
        <p:spPr>
          <a:xfrm rot="10800000">
            <a:off x="3462200" y="3160713"/>
            <a:ext cx="6735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846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5" name="Google Shape;245;p29"/>
          <p:cNvCxnSpPr>
            <a:stCxn id="238" idx="2"/>
            <a:endCxn id="240" idx="0"/>
          </p:cNvCxnSpPr>
          <p:nvPr/>
        </p:nvCxnSpPr>
        <p:spPr>
          <a:xfrm>
            <a:off x="5899900" y="2393650"/>
            <a:ext cx="7800" cy="26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846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6" name="Google Shape;246;p29"/>
          <p:cNvCxnSpPr>
            <a:stCxn id="240" idx="2"/>
            <a:endCxn id="241" idx="0"/>
          </p:cNvCxnSpPr>
          <p:nvPr/>
        </p:nvCxnSpPr>
        <p:spPr>
          <a:xfrm flipH="1">
            <a:off x="5899850" y="3666663"/>
            <a:ext cx="7800" cy="26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846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247" name="Google Shape;247;p29"/>
          <p:cNvCxnSpPr>
            <a:stCxn id="241" idx="2"/>
            <a:endCxn id="239" idx="0"/>
          </p:cNvCxnSpPr>
          <p:nvPr/>
        </p:nvCxnSpPr>
        <p:spPr>
          <a:xfrm>
            <a:off x="5899900" y="5068700"/>
            <a:ext cx="0" cy="261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846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248" name="Google Shape;248;p29"/>
          <p:cNvSpPr txBox="1"/>
          <p:nvPr/>
        </p:nvSpPr>
        <p:spPr>
          <a:xfrm>
            <a:off x="162875" y="1202200"/>
            <a:ext cx="35439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DE0849"/>
                </a:solidFill>
                <a:latin typeface="Georgia"/>
                <a:ea typeface="Georgia"/>
                <a:cs typeface="Georgia"/>
                <a:sym typeface="Georgia"/>
              </a:rPr>
              <a:t>Model Training: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/>
        </p:nvSpPr>
        <p:spPr>
          <a:xfrm>
            <a:off x="4196100" y="1418260"/>
            <a:ext cx="2885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RESULTS</a:t>
            </a:r>
            <a:endParaRPr sz="3600" b="0" i="0" u="none" strike="noStrike" cap="non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9" y="2306809"/>
            <a:ext cx="4422201" cy="359835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25" y="2321026"/>
            <a:ext cx="4422200" cy="3569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075" y="2508462"/>
            <a:ext cx="3282121" cy="261845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5" y="3779125"/>
            <a:ext cx="71437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-100000" y="1057275"/>
            <a:ext cx="2742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OpenVino:</a:t>
            </a:r>
            <a:endParaRPr/>
          </a:p>
        </p:txBody>
      </p:sp>
      <p:sp>
        <p:nvSpPr>
          <p:cNvPr id="264" name="Google Shape;264;p31"/>
          <p:cNvSpPr txBox="1"/>
          <p:nvPr/>
        </p:nvSpPr>
        <p:spPr>
          <a:xfrm>
            <a:off x="2417400" y="1195775"/>
            <a:ext cx="6755100" cy="7329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</a:rPr>
              <a:t>Open Visual Inference and Neural network Optimization Toolkit.</a:t>
            </a:r>
            <a:endParaRPr sz="1600"/>
          </a:p>
        </p:txBody>
      </p:sp>
      <p:sp>
        <p:nvSpPr>
          <p:cNvPr id="265" name="Google Shape;265;p31"/>
          <p:cNvSpPr txBox="1"/>
          <p:nvPr/>
        </p:nvSpPr>
        <p:spPr>
          <a:xfrm>
            <a:off x="1471625" y="2057400"/>
            <a:ext cx="58866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❏"/>
            </a:pPr>
            <a:r>
              <a:rPr lang="en-US" sz="1900">
                <a:solidFill>
                  <a:schemeClr val="dk1"/>
                </a:solidFill>
              </a:rPr>
              <a:t>Execute computer vision models across intel CPU, GPU, FPGA etc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US" sz="1800">
                <a:solidFill>
                  <a:schemeClr val="dk1"/>
                </a:solidFill>
              </a:rPr>
              <a:t>Trained auto rickshaw dataset on darkflow tiny yolo model.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714375" y="6043625"/>
            <a:ext cx="4186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Intel OpenVino website.</a:t>
            </a:r>
            <a:endParaRPr/>
          </a:p>
        </p:txBody>
      </p:sp>
      <p:sp>
        <p:nvSpPr>
          <p:cNvPr id="267" name="Google Shape;267;p31"/>
          <p:cNvSpPr txBox="1"/>
          <p:nvPr/>
        </p:nvSpPr>
        <p:spPr>
          <a:xfrm>
            <a:off x="214300" y="3657500"/>
            <a:ext cx="27429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Flow-</a:t>
            </a:r>
            <a:endParaRPr sz="700"/>
          </a:p>
        </p:txBody>
      </p:sp>
      <p:sp>
        <p:nvSpPr>
          <p:cNvPr id="268" name="Google Shape;268;p31"/>
          <p:cNvSpPr txBox="1"/>
          <p:nvPr/>
        </p:nvSpPr>
        <p:spPr>
          <a:xfrm>
            <a:off x="8472500" y="5236950"/>
            <a:ext cx="228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Result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41725" y="1252248"/>
            <a:ext cx="10864800" cy="76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INTRODUCTION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527025" y="2070325"/>
            <a:ext cx="10761300" cy="157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“Despite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60% less traffic on roads, more than 40% of all fatal road accidents occur during </a:t>
            </a: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night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’’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50" y="3698700"/>
            <a:ext cx="2943402" cy="19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345225" y="6137050"/>
            <a:ext cx="107613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Sources: seriousaccidents.com, </a:t>
            </a:r>
            <a:r>
              <a:rPr lang="en-US" sz="1600">
                <a:solidFill>
                  <a:srgbClr val="111111"/>
                </a:solidFill>
              </a:rPr>
              <a:t>Analysis of Prime Reasons for Night Time Accidents in Public Transport Corporations</a:t>
            </a:r>
            <a:endParaRPr sz="1600">
              <a:solidFill>
                <a:srgbClr val="11111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050" y="3281700"/>
            <a:ext cx="4632126" cy="2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395760" y="1278360"/>
            <a:ext cx="10968480" cy="5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Analyzing the Results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00" y="2041750"/>
            <a:ext cx="7237393" cy="1973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5" name="Google Shape;275;p32"/>
          <p:cNvSpPr txBox="1"/>
          <p:nvPr/>
        </p:nvSpPr>
        <p:spPr>
          <a:xfrm>
            <a:off x="395750" y="5929325"/>
            <a:ext cx="25575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Source: Internet</a:t>
            </a:r>
            <a:endParaRPr sz="1600"/>
          </a:p>
        </p:txBody>
      </p:sp>
      <p:sp>
        <p:nvSpPr>
          <p:cNvPr id="276" name="Google Shape;276;p32"/>
          <p:cNvSpPr/>
          <p:nvPr/>
        </p:nvSpPr>
        <p:spPr>
          <a:xfrm>
            <a:off x="1304000" y="2957500"/>
            <a:ext cx="657300" cy="3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1961300" y="4268400"/>
            <a:ext cx="7401000" cy="16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During later stages of training, avg, IOU touching 75%.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Giving better accuracy than existing detection models.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/>
        </p:nvSpPr>
        <p:spPr>
          <a:xfrm>
            <a:off x="1089900" y="1468625"/>
            <a:ext cx="10012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CONCLUSION</a:t>
            </a:r>
            <a:endParaRPr sz="3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436475" y="2505475"/>
            <a:ext cx="10859700" cy="3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This project can be 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moulded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into a product offering in the field of Object Detection in adverse conditions.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Benefitted areas can  be Roadways and  Transport, Logistics, Military etc.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Many other products and technologies can be built on the top of this concept.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/>
          </a:p>
        </p:txBody>
      </p:sp>
      <p:sp>
        <p:nvSpPr>
          <p:cNvPr id="284" name="Google Shape;284;p33"/>
          <p:cNvSpPr txBox="1"/>
          <p:nvPr/>
        </p:nvSpPr>
        <p:spPr>
          <a:xfrm>
            <a:off x="4440575" y="6031050"/>
            <a:ext cx="28515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426240" y="3299184"/>
            <a:ext cx="10968480" cy="114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THANK YOU!!</a:t>
            </a:r>
            <a:endParaRPr sz="100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150595" y="1497695"/>
            <a:ext cx="109686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Our Solution-</a:t>
            </a:r>
            <a:endParaRPr sz="44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281200" y="3203525"/>
            <a:ext cx="9849600" cy="190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developed a system which can </a:t>
            </a: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detect common objects like person, cars, bicycles, and other Indian vehicles like auto-rickshaws during the </a:t>
            </a:r>
            <a:r>
              <a:rPr lang="en-US" sz="29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day</a:t>
            </a: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9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night time</a:t>
            </a: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</a:t>
            </a:r>
            <a:r>
              <a:rPr lang="en-US" sz="29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9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twilight conditions</a:t>
            </a:r>
            <a:r>
              <a:rPr lang="en-US" sz="2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6"/>
          <p:cNvCxnSpPr>
            <a:stCxn id="94" idx="2"/>
            <a:endCxn id="95" idx="1"/>
          </p:cNvCxnSpPr>
          <p:nvPr/>
        </p:nvCxnSpPr>
        <p:spPr>
          <a:xfrm>
            <a:off x="2228300" y="3810050"/>
            <a:ext cx="812700" cy="1231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16"/>
          <p:cNvCxnSpPr>
            <a:stCxn id="94" idx="2"/>
            <a:endCxn id="97" idx="1"/>
          </p:cNvCxnSpPr>
          <p:nvPr/>
        </p:nvCxnSpPr>
        <p:spPr>
          <a:xfrm rot="10800000" flipH="1">
            <a:off x="2228300" y="2615450"/>
            <a:ext cx="812700" cy="119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6"/>
          <p:cNvSpPr/>
          <p:nvPr/>
        </p:nvSpPr>
        <p:spPr>
          <a:xfrm rot="-5400000">
            <a:off x="-282700" y="3459800"/>
            <a:ext cx="4321500" cy="7005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Methods</a:t>
            </a:r>
            <a:endParaRPr sz="3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041000" y="2265231"/>
            <a:ext cx="2694000" cy="7005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 - Deep Learning</a:t>
            </a:r>
            <a:r>
              <a:rPr lang="en-US" sz="20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041000" y="4691365"/>
            <a:ext cx="2694000" cy="700500"/>
          </a:xfrm>
          <a:prstGeom prst="roundRect">
            <a:avLst>
              <a:gd name="adj" fmla="val 16667"/>
            </a:avLst>
          </a:prstGeom>
          <a:solidFill>
            <a:srgbClr val="B61249"/>
          </a:solidFill>
          <a:ln w="9525" cap="flat" cmpd="sng">
            <a:solidFill>
              <a:srgbClr val="B6124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6987800" y="2155726"/>
            <a:ext cx="2880300" cy="9195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Tail Light Detection along with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Gamma Correction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7192000" y="4567925"/>
            <a:ext cx="2788800" cy="947400"/>
          </a:xfrm>
          <a:prstGeom prst="roundRect">
            <a:avLst>
              <a:gd name="adj" fmla="val 16667"/>
            </a:avLst>
          </a:prstGeom>
          <a:solidFill>
            <a:srgbClr val="E1165A"/>
          </a:solidFill>
          <a:ln w="9525" cap="flat" cmpd="sng">
            <a:solidFill>
              <a:srgbClr val="E116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YOLOv3-SPP on  Thermal Images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16"/>
          <p:cNvCxnSpPr>
            <a:stCxn id="97" idx="3"/>
            <a:endCxn id="98" idx="1"/>
          </p:cNvCxnSpPr>
          <p:nvPr/>
        </p:nvCxnSpPr>
        <p:spPr>
          <a:xfrm>
            <a:off x="5735000" y="2615481"/>
            <a:ext cx="1252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" name="Google Shape;101;p16"/>
          <p:cNvCxnSpPr>
            <a:stCxn id="99" idx="1"/>
            <a:endCxn id="95" idx="3"/>
          </p:cNvCxnSpPr>
          <p:nvPr/>
        </p:nvCxnSpPr>
        <p:spPr>
          <a:xfrm flipH="1">
            <a:off x="5734900" y="5041625"/>
            <a:ext cx="14571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972820" y="3160811"/>
            <a:ext cx="1103376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NON-DEEP LEARNING APPROACH</a:t>
            </a:r>
            <a:endParaRPr sz="4000" b="0" i="0" u="none" strike="noStrike" cap="none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972820" y="2971691"/>
            <a:ext cx="9786620" cy="107364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2794525" y="3221025"/>
            <a:ext cx="7356000" cy="210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Char char="➔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Lack of dataset for Indian vehicles in night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Char char="➔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dataset required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eorgia"/>
              <a:buChar char="➔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Tail lights are present in all vehicles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45760" y="1347121"/>
            <a:ext cx="10743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                         TAIL LIGHT DETECTION</a:t>
            </a:r>
            <a:endParaRPr sz="36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242425" y="5484675"/>
            <a:ext cx="10522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Common feature</a:t>
            </a:r>
            <a:r>
              <a:rPr lang="en-US" sz="2400">
                <a:solidFill>
                  <a:schemeClr val="dk1"/>
                </a:solidFill>
              </a:rPr>
              <a:t> : Red tail lights tend to have a white colour at the Centre. 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-499025" y="3528824"/>
            <a:ext cx="36048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DE0849"/>
                </a:solidFill>
                <a:latin typeface="Georgia"/>
                <a:ea typeface="Georgia"/>
                <a:cs typeface="Georgia"/>
                <a:sym typeface="Georgia"/>
              </a:rPr>
              <a:t>WHY THIS METHOD??</a:t>
            </a:r>
            <a:endParaRPr sz="2800" b="1">
              <a:solidFill>
                <a:srgbClr val="DE084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955275" y="2294463"/>
            <a:ext cx="9310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Detects </a:t>
            </a:r>
            <a:r>
              <a:rPr lang="en-US" sz="2400" b="1"/>
              <a:t>presence</a:t>
            </a:r>
            <a:r>
              <a:rPr lang="en-US" sz="2400"/>
              <a:t> of vehicles that are in front of driver.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978375" y="1264950"/>
            <a:ext cx="11664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3000" b="1">
                <a:solidFill>
                  <a:srgbClr val="DE0849"/>
                </a:solidFill>
                <a:latin typeface="Georgia"/>
                <a:ea typeface="Georgia"/>
                <a:cs typeface="Georgia"/>
                <a:sym typeface="Georgia"/>
              </a:rPr>
              <a:t>Methodology:</a:t>
            </a:r>
            <a:endParaRPr sz="3100">
              <a:solidFill>
                <a:srgbClr val="DE084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l="593" t="2927" r="18059" b="2927"/>
          <a:stretch/>
        </p:blipFill>
        <p:spPr>
          <a:xfrm>
            <a:off x="6400800" y="3782775"/>
            <a:ext cx="5242250" cy="16805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19"/>
          <p:cNvSpPr txBox="1"/>
          <p:nvPr/>
        </p:nvSpPr>
        <p:spPr>
          <a:xfrm>
            <a:off x="1574650" y="4193991"/>
            <a:ext cx="3769500" cy="831000"/>
          </a:xfrm>
          <a:prstGeom prst="rect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HSV Threshold values of red and white colours.</a:t>
            </a:r>
            <a:endParaRPr sz="210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5493372" y="4417949"/>
            <a:ext cx="765300" cy="38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1574650" y="2497575"/>
            <a:ext cx="3769500" cy="7287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Convert frame format from BGR to HSV.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3311100" y="3387050"/>
            <a:ext cx="286200" cy="6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3311100" y="5185750"/>
            <a:ext cx="286200" cy="6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3822200" y="3478925"/>
            <a:ext cx="4227900" cy="799800"/>
          </a:xfrm>
          <a:prstGeom prst="rect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Dilate and Smoothen the frame to get the morphed image.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3877250" y="1532425"/>
            <a:ext cx="4117800" cy="1045200"/>
          </a:xfrm>
          <a:prstGeom prst="rect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Masking the regions where white part lies adjacent to red ones indicating tail light.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l="9587" t="45923" r="43937" b="36680"/>
          <a:stretch/>
        </p:blipFill>
        <p:spPr>
          <a:xfrm>
            <a:off x="9122650" y="1273312"/>
            <a:ext cx="2710450" cy="202912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Google Shape;138;p20"/>
          <p:cNvSpPr/>
          <p:nvPr/>
        </p:nvSpPr>
        <p:spPr>
          <a:xfrm>
            <a:off x="5701375" y="2743272"/>
            <a:ext cx="286200" cy="6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5701375" y="4444372"/>
            <a:ext cx="286200" cy="6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3881450" y="5256225"/>
            <a:ext cx="4109400" cy="732900"/>
          </a:xfrm>
          <a:prstGeom prst="rect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 contours over the masked region.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8191500" y="1812475"/>
            <a:ext cx="734700" cy="38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l="58041" t="54601" b="-4"/>
          <a:stretch/>
        </p:blipFill>
        <p:spPr>
          <a:xfrm>
            <a:off x="125950" y="3205363"/>
            <a:ext cx="2710452" cy="149932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3" name="Google Shape;143;p20"/>
          <p:cNvSpPr/>
          <p:nvPr/>
        </p:nvSpPr>
        <p:spPr>
          <a:xfrm>
            <a:off x="2923850" y="3653425"/>
            <a:ext cx="734700" cy="387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5701375" y="6044572"/>
            <a:ext cx="286200" cy="6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2845300" y="1531675"/>
            <a:ext cx="4109400" cy="721800"/>
          </a:xfrm>
          <a:prstGeom prst="rect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Converting  suitable contours to rectangles.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2890900" y="3159348"/>
            <a:ext cx="4170600" cy="1045500"/>
          </a:xfrm>
          <a:prstGeom prst="rect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Merging 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1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nearby rectangles to get bounding boxes over the tail-light part</a:t>
            </a:r>
            <a:r>
              <a:rPr lang="en-US" sz="2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4756900" y="2383360"/>
            <a:ext cx="286200" cy="6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3521525" y="5153025"/>
            <a:ext cx="2699700" cy="909000"/>
          </a:xfrm>
          <a:prstGeom prst="rect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Adjusting the      Gamma Value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4833100" y="4334622"/>
            <a:ext cx="286200" cy="64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352425" y="4981038"/>
            <a:ext cx="2388000" cy="1221600"/>
          </a:xfrm>
          <a:prstGeom prst="flowChartAlternateProcess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270825" y="4840413"/>
            <a:ext cx="25512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Gamma Correction Method 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increase the visibility.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2816625" y="5413913"/>
            <a:ext cx="551100" cy="367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850" y="4611425"/>
            <a:ext cx="5112525" cy="19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>
            <a:off x="6332775" y="5388425"/>
            <a:ext cx="551100" cy="36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Microsoft Office PowerPoint</Application>
  <PresentationFormat>Custom</PresentationFormat>
  <Paragraphs>131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Georgia</vt:lpstr>
      <vt:lpstr>Times New Roman</vt:lpstr>
      <vt:lpstr>Calibri</vt:lpstr>
      <vt:lpstr>Roboto</vt:lpstr>
      <vt:lpstr>Courier New</vt:lpstr>
      <vt:lpstr>Noto Sans Symbols</vt:lpstr>
      <vt:lpstr>1_Office Theme</vt:lpstr>
      <vt:lpstr>Slide 1</vt:lpstr>
      <vt:lpstr>INTRODUCTION</vt:lpstr>
      <vt:lpstr> Our Solution-</vt:lpstr>
      <vt:lpstr>Slide 4</vt:lpstr>
      <vt:lpstr>Slide 5</vt:lpstr>
      <vt:lpstr>                          TAIL LIGHT DETECTION</vt:lpstr>
      <vt:lpstr>Slide 7</vt:lpstr>
      <vt:lpstr>Slide 8</vt:lpstr>
      <vt:lpstr>Slide 9</vt:lpstr>
      <vt:lpstr>                                                         OUTPUT</vt:lpstr>
      <vt:lpstr>Slide 11</vt:lpstr>
      <vt:lpstr>                               DATA SET </vt:lpstr>
      <vt:lpstr>                               DATA SET </vt:lpstr>
      <vt:lpstr>Slide 14</vt:lpstr>
      <vt:lpstr>Slide 15</vt:lpstr>
      <vt:lpstr>Slide 16</vt:lpstr>
      <vt:lpstr>Slide 17</vt:lpstr>
      <vt:lpstr>Slide 18</vt:lpstr>
      <vt:lpstr>Slide 19</vt:lpstr>
      <vt:lpstr>                            Analyzing the Results</vt:lpstr>
      <vt:lpstr>Slide 21</vt:lpstr>
      <vt:lpstr>THANK YOU!!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CHAITANYA LAL</cp:lastModifiedBy>
  <cp:revision>4</cp:revision>
  <dcterms:modified xsi:type="dcterms:W3CDTF">2020-08-13T11:01:01Z</dcterms:modified>
</cp:coreProperties>
</file>